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7" r:id="rId6"/>
    <p:sldId id="279" r:id="rId7"/>
    <p:sldId id="280" r:id="rId8"/>
    <p:sldId id="282" r:id="rId9"/>
    <p:sldId id="281" r:id="rId10"/>
    <p:sldId id="283" r:id="rId11"/>
    <p:sldId id="289" r:id="rId12"/>
    <p:sldId id="284" r:id="rId13"/>
    <p:sldId id="287" r:id="rId14"/>
    <p:sldId id="285" r:id="rId15"/>
    <p:sldId id="288" r:id="rId16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37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5D51D2-ADCD-4092-BFAC-B3B920D83F85}" type="datetime1">
              <a:rPr lang="de-DE" smtClean="0"/>
              <a:t>16.06.2023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EE615-04DF-4142-8B33-EF0FCE4F93E5}" type="datetime1">
              <a:rPr lang="de-DE" smtClean="0"/>
              <a:pPr/>
              <a:t>16.06.2023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81817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3587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745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31543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0465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47264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447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Ellips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en-US" noProof="0"/>
              <a:t>Click to edit Master subtitle style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88FC6F8F-5002-4D94-A3C0-B6AB2DF62D27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  <p:cxnSp>
        <p:nvCxnSpPr>
          <p:cNvPr id="8" name="Gerader Verbinde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FF26CF-3A7C-4631-A8BF-38458B0B5AD3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56F5FC-E12D-4883-A900-D8F749C16886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  <p:cxnSp>
        <p:nvCxnSpPr>
          <p:cNvPr id="7" name="Gerader Verbinde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11D247-BF25-4313-848F-0A6FFDC42CC3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Ellipse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3CEAD4-1021-4B35-8BEC-0363D8DA6A57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  <p:cxnSp>
        <p:nvCxnSpPr>
          <p:cNvPr id="8" name="Gerader Verbinde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DE884-BDB3-4445-9C7C-427638C7C80D}" type="datetime1">
              <a:rPr lang="de-DE" smtClean="0"/>
              <a:pPr rtl="0"/>
              <a:t>16.06.2023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235473-FEB4-4673-9FA8-147CB48494B0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72DBD2-9956-48DD-B433-972316F0D390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600A1-B4CA-4F63-8D09-F7DBA6E64CEA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23E022-A1A1-4E4C-B902-14F8D62BE84E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FB6D58-F84C-4882-B265-0A468AAE9816}" type="datetime1">
              <a:rPr lang="de-DE" noProof="0" smtClean="0"/>
              <a:t>16.06.2023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de-DE" noProof="0" smtClean="0"/>
              <a:t>‹#›</a:t>
            </a:fld>
            <a:endParaRPr lang="de-DE" noProof="0" dirty="0"/>
          </a:p>
        </p:txBody>
      </p:sp>
      <p:cxnSp>
        <p:nvCxnSpPr>
          <p:cNvPr id="8" name="Gerader Verbinde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9E3617B5-9D3A-4290-B029-5215CF6190BB}" type="datetime1">
              <a:rPr lang="de-DE" smtClean="0"/>
              <a:pPr rtl="0"/>
              <a:t>16.06.2023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de-DE" noProof="0" smtClean="0"/>
              <a:pPr rtl="0"/>
              <a:t>‹#›</a:t>
            </a:fld>
            <a:endParaRPr lang="de-DE" noProof="0" dirty="0"/>
          </a:p>
        </p:txBody>
      </p:sp>
      <p:cxnSp>
        <p:nvCxnSpPr>
          <p:cNvPr id="7" name="Gerader Verbinde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picture containing screenshot, graphics, circle, design&#10;&#10;Description automatically generated">
            <a:extLst>
              <a:ext uri="{FF2B5EF4-FFF2-40B4-BE49-F238E27FC236}">
                <a16:creationId xmlns:a16="http://schemas.microsoft.com/office/drawing/2014/main" id="{AABBEB6C-1F62-7ACD-ABD5-FD8D26EB2D8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733288"/>
            <a:ext cx="1152144" cy="115214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dymatrix.de/jobs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esmaty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 fontScale="90000"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Deployment of ADF in an Azure DevOps CI/CD environment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de-DE" dirty="0">
                <a:solidFill>
                  <a:srgbClr val="FFFFFF"/>
                </a:solidFill>
              </a:rPr>
              <a:t>Erik Esmaty – Data Saturday Rheinland – 17.06.2023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sz="4000" dirty="0"/>
              <a:t>Branching</a:t>
            </a:r>
            <a:endParaRPr lang="de-DE" sz="4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131B7C-CAC4-C5D7-3DAF-0B7BE946590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8974CA-308F-1FE5-0323-93ADD326E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207" y="1478418"/>
            <a:ext cx="975360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798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25FC0-B357-B34A-56F2-C36D23341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de-DE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42E6280B-41A0-ACE5-1151-1D818E3A96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1453" y="1937857"/>
            <a:ext cx="9812808" cy="437150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Setup Azure DevOps – Branches 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Setup Azure Data Factory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Setup Azure DevOps – Build- &amp; Release pipelines</a:t>
            </a:r>
          </a:p>
        </p:txBody>
      </p:sp>
    </p:spTree>
    <p:extLst>
      <p:ext uri="{BB962C8B-B14F-4D97-AF65-F5344CB8AC3E}">
        <p14:creationId xmlns:p14="http://schemas.microsoft.com/office/powerpoint/2010/main" val="21565402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4B000-64C7-AE31-9488-D8B50A0FF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de-DE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FEB53F-C351-3685-98C9-F57C01FC0090}"/>
              </a:ext>
            </a:extLst>
          </p:cNvPr>
          <p:cNvSpPr txBox="1"/>
          <p:nvPr/>
        </p:nvSpPr>
        <p:spPr>
          <a:xfrm>
            <a:off x="609321" y="2812787"/>
            <a:ext cx="652490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200" dirty="0"/>
              <a:t>Erik Esmaty</a:t>
            </a:r>
          </a:p>
          <a:p>
            <a:r>
              <a:rPr lang="de-DE" sz="3200" dirty="0"/>
              <a:t>e.esmaty@dymatrix.de</a:t>
            </a:r>
            <a:endParaRPr lang="de-DE" sz="3200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de-DE" sz="4000" dirty="0">
                <a:hlinkClick r:id="rId2"/>
              </a:rPr>
              <a:t>www.dymatrix.de/jobs</a:t>
            </a:r>
            <a:endParaRPr lang="de-DE" sz="4000" dirty="0"/>
          </a:p>
        </p:txBody>
      </p:sp>
      <p:pic>
        <p:nvPicPr>
          <p:cNvPr id="9" name="Picture 8" descr="A person with his arms crossed">
            <a:extLst>
              <a:ext uri="{FF2B5EF4-FFF2-40B4-BE49-F238E27FC236}">
                <a16:creationId xmlns:a16="http://schemas.microsoft.com/office/drawing/2014/main" id="{F366A439-5D16-E718-97E1-3EC6E1DB9D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833" y="432869"/>
            <a:ext cx="3464271" cy="642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20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de-DE" dirty="0"/>
              <a:t>AGENDA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6C8C5-59AB-FA51-08C1-F4D5BEF6E8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1453" y="1937857"/>
            <a:ext cx="9812808" cy="437150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What is Continuous Integration / Continuous Deployment?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Setup of Azure DevOps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Setup of Azure Data Factory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Deploy ADF artifacts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Build artifacts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Release artifacts</a:t>
            </a:r>
          </a:p>
          <a:p>
            <a:endParaRPr lang="en-US" sz="2800" dirty="0"/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5C8B0238-5668-9680-3E2D-F869A5FD8D6E}"/>
              </a:ext>
            </a:extLst>
          </p:cNvPr>
          <p:cNvSpPr txBox="1">
            <a:spLocks/>
          </p:cNvSpPr>
          <p:nvPr/>
        </p:nvSpPr>
        <p:spPr>
          <a:xfrm>
            <a:off x="6419850" y="4276724"/>
            <a:ext cx="5285986" cy="1996059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/>
              <a:t>The “not-agenda”: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Developing pipelines in ADF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Choosing branching strategies</a:t>
            </a:r>
          </a:p>
        </p:txBody>
      </p:sp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de-DE" dirty="0"/>
              <a:t>Who am i?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6C8C5-59AB-FA51-08C1-F4D5BEF6E8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1453" y="1937857"/>
            <a:ext cx="9812808" cy="437150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Team Lead Consulting @ PIA DYMATRIX in Munich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Worked with MS Data Platform products since 2008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RGV of PASS Bavaria, part of PASS Germany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Organizer of Data Saturdays in Munich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 </a:t>
            </a:r>
            <a:r>
              <a:rPr lang="en-US" sz="2800" dirty="0">
                <a:hlinkClick r:id="rId3"/>
              </a:rPr>
              <a:t>https://www.linkedin.com/in/esmaty/</a:t>
            </a:r>
            <a:endParaRPr lang="en-US" sz="2800" dirty="0"/>
          </a:p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endParaRPr lang="en-US" sz="2800" dirty="0"/>
          </a:p>
        </p:txBody>
      </p:sp>
      <p:pic>
        <p:nvPicPr>
          <p:cNvPr id="4" name="Picture 3" descr="A person with his arms crossed">
            <a:extLst>
              <a:ext uri="{FF2B5EF4-FFF2-40B4-BE49-F238E27FC236}">
                <a16:creationId xmlns:a16="http://schemas.microsoft.com/office/drawing/2014/main" id="{EAC487AD-7CA3-3033-5C7D-F476CE1AA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2208" y="432869"/>
            <a:ext cx="3464271" cy="6425131"/>
          </a:xfrm>
          <a:prstGeom prst="rect">
            <a:avLst/>
          </a:prstGeom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F4D53D04-9009-51B1-464A-91A592E2FD76}"/>
              </a:ext>
            </a:extLst>
          </p:cNvPr>
          <p:cNvSpPr/>
          <p:nvPr/>
        </p:nvSpPr>
        <p:spPr>
          <a:xfrm>
            <a:off x="5381625" y="5047489"/>
            <a:ext cx="3609975" cy="1499616"/>
          </a:xfrm>
          <a:prstGeom prst="wedgeEllipseCallout">
            <a:avLst>
              <a:gd name="adj1" fmla="val -89722"/>
              <a:gd name="adj2" fmla="val -1150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Next edition:</a:t>
            </a:r>
          </a:p>
          <a:p>
            <a:pPr algn="ctr"/>
            <a:r>
              <a:rPr lang="en-US" sz="2400" dirty="0"/>
              <a:t>February 24th, 2024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18600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sz="4000" dirty="0"/>
              <a:t>Continuous Integration / Continuous Deployment</a:t>
            </a:r>
            <a:endParaRPr lang="de-DE" sz="4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6C8C5-59AB-FA51-08C1-F4D5BEF6E8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1453" y="1937857"/>
            <a:ext cx="9812808" cy="43715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i="1" dirty="0"/>
              <a:t>“CI/CD is a method to frequently </a:t>
            </a:r>
            <a:r>
              <a:rPr lang="en-US" sz="3200" b="1" i="1" dirty="0"/>
              <a:t>deliver apps</a:t>
            </a:r>
            <a:r>
              <a:rPr lang="en-US" sz="3200" i="1" dirty="0"/>
              <a:t> to customers by introducing </a:t>
            </a:r>
            <a:r>
              <a:rPr lang="en-US" sz="3200" b="1" i="1" dirty="0"/>
              <a:t>automation</a:t>
            </a:r>
            <a:r>
              <a:rPr lang="en-US" sz="3200" i="1" dirty="0"/>
              <a:t> into the stages of app development. The main concepts attributed to CI/CD are </a:t>
            </a:r>
            <a:r>
              <a:rPr lang="en-US" sz="3200" b="1" i="1" dirty="0"/>
              <a:t>continuous integration</a:t>
            </a:r>
            <a:r>
              <a:rPr lang="en-US" sz="3200" i="1" dirty="0"/>
              <a:t>, </a:t>
            </a:r>
            <a:r>
              <a:rPr lang="en-US" sz="3200" b="1" i="1" dirty="0"/>
              <a:t>continuous delivery</a:t>
            </a:r>
            <a:r>
              <a:rPr lang="en-US" sz="3200" i="1" dirty="0"/>
              <a:t>, and </a:t>
            </a:r>
            <a:r>
              <a:rPr lang="en-US" sz="3200" b="1" i="1" dirty="0"/>
              <a:t>continuous deployment</a:t>
            </a:r>
            <a:r>
              <a:rPr lang="en-US" sz="3200" i="1" dirty="0"/>
              <a:t>. CI/CD is a solution to the problems integrating new code can cause for development and operations teams (AKA "integration hell").”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BF26C8-239C-C972-4AC5-0205FFBABD01}"/>
              </a:ext>
            </a:extLst>
          </p:cNvPr>
          <p:cNvSpPr txBox="1"/>
          <p:nvPr/>
        </p:nvSpPr>
        <p:spPr>
          <a:xfrm>
            <a:off x="8425595" y="6088118"/>
            <a:ext cx="3044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i="1" dirty="0">
                <a:solidFill>
                  <a:schemeClr val="bg1">
                    <a:lumMod val="65000"/>
                  </a:schemeClr>
                </a:solidFill>
              </a:rPr>
              <a:t>Source: www.redhat.com</a:t>
            </a:r>
          </a:p>
        </p:txBody>
      </p:sp>
    </p:spTree>
    <p:extLst>
      <p:ext uri="{BB962C8B-B14F-4D97-AF65-F5344CB8AC3E}">
        <p14:creationId xmlns:p14="http://schemas.microsoft.com/office/powerpoint/2010/main" val="3622917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sz="4000" dirty="0"/>
              <a:t>Continuous Integration / Continuous Deployment</a:t>
            </a:r>
            <a:endParaRPr lang="de-DE" sz="4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6C8C5-59AB-FA51-08C1-F4D5BEF6E8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1453" y="1937857"/>
            <a:ext cx="9812808" cy="437150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Happier users and customers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Accelerated time-to-value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Less fire fighting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Hit dates more reliably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Free up developers' time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Less context switching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Recover faster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BF26C8-239C-C972-4AC5-0205FFBABD01}"/>
              </a:ext>
            </a:extLst>
          </p:cNvPr>
          <p:cNvSpPr txBox="1"/>
          <p:nvPr/>
        </p:nvSpPr>
        <p:spPr>
          <a:xfrm>
            <a:off x="8425595" y="6088118"/>
            <a:ext cx="3044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i="1" dirty="0">
                <a:solidFill>
                  <a:schemeClr val="bg1">
                    <a:lumMod val="65000"/>
                  </a:schemeClr>
                </a:solidFill>
              </a:rPr>
              <a:t>Source: www.gitlab.com</a:t>
            </a:r>
          </a:p>
        </p:txBody>
      </p:sp>
    </p:spTree>
    <p:extLst>
      <p:ext uri="{BB962C8B-B14F-4D97-AF65-F5344CB8AC3E}">
        <p14:creationId xmlns:p14="http://schemas.microsoft.com/office/powerpoint/2010/main" val="1970391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sz="4000" dirty="0"/>
              <a:t>Continuous Integration / Continuous Deployment</a:t>
            </a:r>
            <a:endParaRPr lang="de-DE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BF26C8-239C-C972-4AC5-0205FFBABD01}"/>
              </a:ext>
            </a:extLst>
          </p:cNvPr>
          <p:cNvSpPr txBox="1"/>
          <p:nvPr/>
        </p:nvSpPr>
        <p:spPr>
          <a:xfrm>
            <a:off x="8425595" y="6088118"/>
            <a:ext cx="3044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i="1" dirty="0">
                <a:solidFill>
                  <a:schemeClr val="bg1">
                    <a:lumMod val="65000"/>
                  </a:schemeClr>
                </a:solidFill>
              </a:rPr>
              <a:t>Source: www.redhat.com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4F3B35-2D3F-229C-65FE-666307916A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28A79F2-0960-92D5-EDFD-6213242EB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245" y="2804542"/>
            <a:ext cx="10423628" cy="196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9479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sz="4000" dirty="0"/>
              <a:t>ADF CI/CD Lifecycle</a:t>
            </a:r>
            <a:endParaRPr lang="de-DE" sz="4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6C8C5-59AB-FA51-08C1-F4D5BEF6E8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1453" y="1937857"/>
            <a:ext cx="9812808" cy="437150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Development ADF with Azure Repos Git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Feature branches to make changes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Pull request into main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Merge into main branch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Deployment to UAT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 Deployment to production environment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BF26C8-239C-C972-4AC5-0205FFBABD01}"/>
              </a:ext>
            </a:extLst>
          </p:cNvPr>
          <p:cNvSpPr txBox="1"/>
          <p:nvPr/>
        </p:nvSpPr>
        <p:spPr>
          <a:xfrm>
            <a:off x="8425595" y="6088118"/>
            <a:ext cx="3044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i="1" dirty="0">
                <a:solidFill>
                  <a:schemeClr val="bg1">
                    <a:lumMod val="65000"/>
                  </a:schemeClr>
                </a:solidFill>
              </a:rPr>
              <a:t>Source: www.microsoft.com</a:t>
            </a:r>
          </a:p>
        </p:txBody>
      </p:sp>
    </p:spTree>
    <p:extLst>
      <p:ext uri="{BB962C8B-B14F-4D97-AF65-F5344CB8AC3E}">
        <p14:creationId xmlns:p14="http://schemas.microsoft.com/office/powerpoint/2010/main" val="94842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52D5F-AE74-DBF5-5D20-1409D03F2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ADF CI/CD Lifecycle</a:t>
            </a:r>
            <a:endParaRPr lang="de-DE" sz="4000" dirty="0"/>
          </a:p>
        </p:txBody>
      </p:sp>
      <p:pic>
        <p:nvPicPr>
          <p:cNvPr id="5" name="Picture 4" descr="A picture containing diagram, screenshot, line, text&#10;&#10;Description automatically generated">
            <a:extLst>
              <a:ext uri="{FF2B5EF4-FFF2-40B4-BE49-F238E27FC236}">
                <a16:creationId xmlns:a16="http://schemas.microsoft.com/office/drawing/2014/main" id="{6D36346B-09DC-0B64-A437-735199C05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96" y="1820181"/>
            <a:ext cx="10529976" cy="42021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F30BDA-4BD0-6DE3-4682-3923F4AD216E}"/>
              </a:ext>
            </a:extLst>
          </p:cNvPr>
          <p:cNvSpPr txBox="1"/>
          <p:nvPr/>
        </p:nvSpPr>
        <p:spPr>
          <a:xfrm>
            <a:off x="8425595" y="6088118"/>
            <a:ext cx="3044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i="1" dirty="0">
                <a:solidFill>
                  <a:schemeClr val="bg1">
                    <a:lumMod val="65000"/>
                  </a:schemeClr>
                </a:solidFill>
              </a:rPr>
              <a:t>Source: www.hugobarona.com</a:t>
            </a:r>
          </a:p>
        </p:txBody>
      </p:sp>
    </p:spTree>
    <p:extLst>
      <p:ext uri="{BB962C8B-B14F-4D97-AF65-F5344CB8AC3E}">
        <p14:creationId xmlns:p14="http://schemas.microsoft.com/office/powerpoint/2010/main" val="639277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sz="4000" dirty="0"/>
              <a:t>ADF CI/CD Lifecycle</a:t>
            </a:r>
            <a:endParaRPr lang="de-DE" sz="4000" dirty="0"/>
          </a:p>
        </p:txBody>
      </p:sp>
      <p:pic>
        <p:nvPicPr>
          <p:cNvPr id="10" name="Content Placeholder 9" descr="A diagram of a software release management&#10;&#10;Description automatically generated with low confidence">
            <a:extLst>
              <a:ext uri="{FF2B5EF4-FFF2-40B4-BE49-F238E27FC236}">
                <a16:creationId xmlns:a16="http://schemas.microsoft.com/office/drawing/2014/main" id="{BD1D0017-46AB-443C-A8F0-DD03137AD50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647936" y="264657"/>
            <a:ext cx="5962914" cy="658339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BF26C8-239C-C972-4AC5-0205FFBABD01}"/>
              </a:ext>
            </a:extLst>
          </p:cNvPr>
          <p:cNvSpPr txBox="1"/>
          <p:nvPr/>
        </p:nvSpPr>
        <p:spPr>
          <a:xfrm>
            <a:off x="8987570" y="6408677"/>
            <a:ext cx="3044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i="1" dirty="0">
                <a:solidFill>
                  <a:schemeClr val="bg1">
                    <a:lumMod val="65000"/>
                  </a:schemeClr>
                </a:solidFill>
              </a:rPr>
              <a:t>Source: www.microsoft.com</a:t>
            </a:r>
          </a:p>
        </p:txBody>
      </p:sp>
    </p:spTree>
    <p:extLst>
      <p:ext uri="{BB962C8B-B14F-4D97-AF65-F5344CB8AC3E}">
        <p14:creationId xmlns:p14="http://schemas.microsoft.com/office/powerpoint/2010/main" val="11890740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51_TF22378848.potx" id="{0DF01297-B667-4CDC-AA01-93DDD544AF65}" vid="{09B86540-B41D-42E9-BA95-47A6BAC2769B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Integrales Design</Template>
  <TotalTime>0</TotalTime>
  <Words>373</Words>
  <Application>Microsoft Office PowerPoint</Application>
  <PresentationFormat>Widescreen</PresentationFormat>
  <Paragraphs>64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Tw Cen MT</vt:lpstr>
      <vt:lpstr>Tw Cen MT Condensed</vt:lpstr>
      <vt:lpstr>Wingdings 3</vt:lpstr>
      <vt:lpstr>Integral</vt:lpstr>
      <vt:lpstr>Deployment of ADF in an Azure DevOps CI/CD environment</vt:lpstr>
      <vt:lpstr>AGENDA</vt:lpstr>
      <vt:lpstr>Who am i?</vt:lpstr>
      <vt:lpstr>Continuous Integration / Continuous Deployment</vt:lpstr>
      <vt:lpstr>Continuous Integration / Continuous Deployment</vt:lpstr>
      <vt:lpstr>Continuous Integration / Continuous Deployment</vt:lpstr>
      <vt:lpstr>ADF CI/CD Lifecycle</vt:lpstr>
      <vt:lpstr>ADF CI/CD Lifecycle</vt:lpstr>
      <vt:lpstr>ADF CI/CD Lifecycle</vt:lpstr>
      <vt:lpstr>Branching</vt:lpstr>
      <vt:lpstr>demo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Lorem Ipsum</dc:title>
  <dc:creator>Erik Esmaty</dc:creator>
  <cp:lastModifiedBy>Erik Esmaty</cp:lastModifiedBy>
  <cp:revision>19</cp:revision>
  <dcterms:created xsi:type="dcterms:W3CDTF">2023-05-19T13:26:15Z</dcterms:created>
  <dcterms:modified xsi:type="dcterms:W3CDTF">2023-06-17T14:38:25Z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